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53e650a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53e650a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89666c0c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9666c0c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3e650a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3e650a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53e650a0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53e650a0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89666c0c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89666c0c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8975a6a4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8975a6a4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89666c0c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9666c0c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89666c0c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89666c0c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89666c0c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9666c0c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89666c0c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89666c0c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89666c0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9666c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89666c0c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9666c0c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89666c0c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9666c0c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89666c0c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89666c0c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8975a6a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975a6a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8975a6a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975a6a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8975a6a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8975a6a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8975a6a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8975a6a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8975a6a4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975a6a4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8975a6a4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975a6a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8975a6a4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8975a6a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89666c0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89666c0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8975a6a4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975a6a4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8975a6a4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8975a6a4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8975a6a4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975a6a4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8975a6a4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975a6a4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8412941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8412941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1c665364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c665364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89666c0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89666c0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53e650a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53e650a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89666c0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9666c0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89666c0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9666c0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53e650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53e650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89666c0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9666c0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www.youtube.com/watch?v=kSLJriaOumA"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youtube.com/watch?v=gLoI9hAX9dw"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www.youtube.com/watch?v=MXWm6w4E5q0"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a.co/d/e55mrQ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www.youtube.com/watch?v=HvH0b9K_Iro"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www.youtube.com/watch?v=D4C1dB9UheQ"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www.youtube.com/watch?v=G06dEcZ-QTg"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GAN: Generative Adversarial Network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Rowel Atienza</a:t>
            </a:r>
            <a:endParaRPr/>
          </a:p>
          <a:p>
            <a:pPr indent="0" lvl="0" marL="0" rtl="0" algn="ctr">
              <a:spcBef>
                <a:spcPts val="0"/>
              </a:spcBef>
              <a:spcAft>
                <a:spcPts val="0"/>
              </a:spcAft>
              <a:buClr>
                <a:schemeClr val="dk1"/>
              </a:buClr>
              <a:buSzPts val="1100"/>
              <a:buFont typeface="Arial"/>
              <a:buNone/>
            </a:pPr>
            <a:r>
              <a:rPr lang="en" sz="1400"/>
              <a:t>rowel@eee.upd.edu.ph</a:t>
            </a:r>
            <a:endParaRPr sz="1400"/>
          </a:p>
          <a:p>
            <a:pPr indent="0" lvl="0" marL="0" rtl="0" algn="ctr">
              <a:spcBef>
                <a:spcPts val="0"/>
              </a:spcBef>
              <a:spcAft>
                <a:spcPts val="0"/>
              </a:spcAft>
              <a:buClr>
                <a:schemeClr val="dk1"/>
              </a:buClr>
              <a:buSzPts val="1100"/>
              <a:buFont typeface="Arial"/>
              <a:buNone/>
            </a:pPr>
            <a:r>
              <a:rPr i="1" lang="en"/>
              <a:t>University of the Philippines</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61325" y="445025"/>
            <a:ext cx="2215200" cy="26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StyleGAN</a:t>
            </a:r>
            <a:r>
              <a:rPr lang="en"/>
              <a:t> [Karras et al 2019]</a:t>
            </a:r>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114" name="Google Shape;114;p22" title="A Style-Based Generator Architecture for Generative Adversarial Networks">
            <a:hlinkClick r:id="rId3"/>
          </p:cNvPr>
          <p:cNvPicPr preferRelativeResize="0"/>
          <p:nvPr/>
        </p:nvPicPr>
        <p:blipFill>
          <a:blip r:embed="rId4">
            <a:alphaModFix/>
          </a:blip>
          <a:stretch>
            <a:fillRect/>
          </a:stretch>
        </p:blipFill>
        <p:spPr>
          <a:xfrm>
            <a:off x="2428925" y="152400"/>
            <a:ext cx="6483775" cy="486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 [Johnson etal 2018]</a:t>
            </a:r>
            <a:endParaRPr/>
          </a:p>
        </p:txBody>
      </p:sp>
      <p:pic>
        <p:nvPicPr>
          <p:cNvPr id="120" name="Google Shape;120;p23"/>
          <p:cNvPicPr preferRelativeResize="0"/>
          <p:nvPr/>
        </p:nvPicPr>
        <p:blipFill>
          <a:blip r:embed="rId3">
            <a:alphaModFix/>
          </a:blip>
          <a:stretch>
            <a:fillRect/>
          </a:stretch>
        </p:blipFill>
        <p:spPr>
          <a:xfrm>
            <a:off x="1041800" y="1128175"/>
            <a:ext cx="6902228"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135025" y="288750"/>
            <a:ext cx="2012100" cy="28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DeepFakes</a:t>
            </a:r>
            <a:endParaRPr/>
          </a:p>
        </p:txBody>
      </p:sp>
      <p:pic>
        <p:nvPicPr>
          <p:cNvPr descr="Fake videos and audio keep getting better, faster and easier to make, increasing the mind-blowing technology's potential for harm if put in the wrong hands. Bloomberg QuickTake explains how good deep fakes have gotten in the last few months, and what's being done to counter them. &#10;&#10;Video by Henry Baker, Christian Capestany" id="126" name="Google Shape;126;p24" title="It’s Getting Harder to Spot a Deep Fake Video">
            <a:hlinkClick r:id="rId3"/>
          </p:cNvPr>
          <p:cNvPicPr preferRelativeResize="0"/>
          <p:nvPr/>
        </p:nvPicPr>
        <p:blipFill>
          <a:blip r:embed="rId4">
            <a:alphaModFix/>
          </a:blip>
          <a:stretch>
            <a:fillRect/>
          </a:stretch>
        </p:blipFill>
        <p:spPr>
          <a:xfrm>
            <a:off x="2428575" y="184950"/>
            <a:ext cx="6440375" cy="483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135025" y="288750"/>
            <a:ext cx="2012100" cy="28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DeepFakes</a:t>
            </a:r>
            <a:endParaRPr/>
          </a:p>
        </p:txBody>
      </p:sp>
      <p:pic>
        <p:nvPicPr>
          <p:cNvPr descr="Semantic Image Synthesis with Spatially-Adaptive Normalization&#10;Taesung Park, Ming-Yu Liu, Ting-Chun Wang, Jun-Yan Zhu   &#10;&#10;CVPR 2019&#10;&#10;https://nvlabs.github.io/SPADE/" id="132" name="Google Shape;132;p25" title="Interactive Demo App &quot;GauGAN&quot;, built using SPADE">
            <a:hlinkClick r:id="rId3"/>
          </p:cNvPr>
          <p:cNvPicPr preferRelativeResize="0"/>
          <p:nvPr/>
        </p:nvPicPr>
        <p:blipFill>
          <a:blip r:embed="rId4">
            <a:alphaModFix/>
          </a:blip>
          <a:stretch>
            <a:fillRect/>
          </a:stretch>
        </p:blipFill>
        <p:spPr>
          <a:xfrm>
            <a:off x="2299525" y="152400"/>
            <a:ext cx="6450824" cy="483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Likelihood Estimation (Basis of GAN)</a:t>
            </a:r>
            <a:endParaRPr/>
          </a:p>
        </p:txBody>
      </p:sp>
      <p:sp>
        <p:nvSpPr>
          <p:cNvPr id="138" name="Google Shape;138;p26"/>
          <p:cNvSpPr txBox="1"/>
          <p:nvPr>
            <p:ph idx="1" type="body"/>
          </p:nvPr>
        </p:nvSpPr>
        <p:spPr>
          <a:xfrm>
            <a:off x="311700" y="4595475"/>
            <a:ext cx="85206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Find a model parameterized by 𝜽 that estimates the input distribution</a:t>
            </a:r>
            <a:br>
              <a:rPr lang="en"/>
            </a:br>
            <a:endParaRPr/>
          </a:p>
        </p:txBody>
      </p:sp>
      <p:pic>
        <p:nvPicPr>
          <p:cNvPr id="139" name="Google Shape;139;p26"/>
          <p:cNvPicPr preferRelativeResize="0"/>
          <p:nvPr/>
        </p:nvPicPr>
        <p:blipFill>
          <a:blip r:embed="rId3">
            <a:alphaModFix/>
          </a:blip>
          <a:stretch>
            <a:fillRect/>
          </a:stretch>
        </p:blipFill>
        <p:spPr>
          <a:xfrm>
            <a:off x="1634950" y="1184700"/>
            <a:ext cx="5677100" cy="3282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 Maximum Likelihood Estimation</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GAN aims to approximate the true data distribution from samples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MLE is minimizing KL Divergence</a:t>
            </a:r>
            <a:endParaRPr/>
          </a:p>
        </p:txBody>
      </p:sp>
      <p:sp>
        <p:nvSpPr>
          <p:cNvPr id="151" name="Google Shape;151;p28"/>
          <p:cNvSpPr txBox="1"/>
          <p:nvPr>
            <p:ph idx="1" type="body"/>
          </p:nvPr>
        </p:nvSpPr>
        <p:spPr>
          <a:xfrm>
            <a:off x="311700" y="2168575"/>
            <a:ext cx="8520600" cy="240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𝑝</a:t>
            </a:r>
            <a:r>
              <a:rPr baseline="-25000" lang="en"/>
              <a:t>𝑑𝑎𝑡𝑎</a:t>
            </a:r>
            <a:r>
              <a:rPr lang="en"/>
              <a:t>(𝒙) lies within 𝑝</a:t>
            </a:r>
            <a:r>
              <a:rPr baseline="-25000" lang="en"/>
              <a:t>𝑚𝑜𝑑𝑒𝑙</a:t>
            </a:r>
            <a:r>
              <a:rPr lang="en"/>
              <a:t>(𝒙;𝜽), the model will recover 𝑝</a:t>
            </a:r>
            <a:r>
              <a:rPr baseline="-25000" lang="en"/>
              <a:t>𝑑𝑎𝑡𝑎</a:t>
            </a:r>
            <a:r>
              <a:rPr lang="en"/>
              <a:t>(𝒙)</a:t>
            </a:r>
            <a:endParaRPr/>
          </a:p>
          <a:p>
            <a:pPr indent="-342900" lvl="0" marL="457200" rtl="0" algn="l">
              <a:spcBef>
                <a:spcPts val="0"/>
              </a:spcBef>
              <a:spcAft>
                <a:spcPts val="0"/>
              </a:spcAft>
              <a:buSzPts val="1800"/>
              <a:buChar char="●"/>
            </a:pPr>
            <a:r>
              <a:rPr lang="en"/>
              <a:t>In practice, we do have access to 𝑝</a:t>
            </a:r>
            <a:r>
              <a:rPr baseline="-25000" lang="en"/>
              <a:t>𝑑𝑎𝑡𝑎</a:t>
            </a:r>
            <a:r>
              <a:rPr lang="en"/>
              <a:t>(𝒙); only to training 𝑚 samples from 𝑝</a:t>
            </a:r>
            <a:r>
              <a:rPr baseline="-25000" lang="en"/>
              <a:t>𝑑𝑎𝑡𝑎</a:t>
            </a:r>
            <a:r>
              <a:rPr lang="en"/>
              <a:t>(𝒙)</a:t>
            </a:r>
            <a:endParaRPr/>
          </a:p>
          <a:p>
            <a:pPr indent="-342900" lvl="0" marL="457200" rtl="0" algn="l">
              <a:spcBef>
                <a:spcPts val="0"/>
              </a:spcBef>
              <a:spcAft>
                <a:spcPts val="0"/>
              </a:spcAft>
              <a:buSzPts val="1800"/>
              <a:buChar char="●"/>
            </a:pPr>
            <a:r>
              <a:rPr lang="en"/>
              <a:t>Using 𝑚 samples, we approximate 𝑝</a:t>
            </a:r>
            <a:r>
              <a:rPr baseline="-25000" lang="en"/>
              <a:t>𝑑𝑎𝑡𝑎</a:t>
            </a:r>
            <a:r>
              <a:rPr lang="en"/>
              <a:t>(𝒙)   by 𝑝</a:t>
            </a:r>
            <a:r>
              <a:rPr lang="en"/>
              <a:t> ̂</a:t>
            </a:r>
            <a:r>
              <a:rPr baseline="-25000" lang="en"/>
              <a:t>𝑑𝑎𝑡𝑎</a:t>
            </a:r>
            <a:r>
              <a:rPr lang="en"/>
              <a:t>(𝒙) - an empirical distribution</a:t>
            </a:r>
            <a:endParaRPr/>
          </a:p>
          <a:p>
            <a:pPr indent="-342900" lvl="0" marL="457200" rtl="0" algn="l">
              <a:spcBef>
                <a:spcPts val="0"/>
              </a:spcBef>
              <a:spcAft>
                <a:spcPts val="0"/>
              </a:spcAft>
              <a:buSzPts val="1800"/>
              <a:buChar char="●"/>
            </a:pPr>
            <a:r>
              <a:rPr lang="en"/>
              <a:t>By minimizing the KL divergence between 𝑝</a:t>
            </a:r>
            <a:r>
              <a:rPr lang="en"/>
              <a:t> ̂</a:t>
            </a:r>
            <a:r>
              <a:rPr baseline="-25000" lang="en"/>
              <a:t>𝑑𝑎𝑡𝑎</a:t>
            </a:r>
            <a:r>
              <a:rPr lang="en"/>
              <a:t>(𝒙) and 𝑝</a:t>
            </a:r>
            <a:r>
              <a:rPr baseline="-25000" lang="en"/>
              <a:t>𝑚𝑜𝑑𝑒𝑙</a:t>
            </a:r>
            <a:r>
              <a:rPr lang="en"/>
              <a:t>(𝒙;𝜽) is equivalent to maximizing the log likelihood of training set</a:t>
            </a:r>
            <a:br>
              <a:rPr lang="en"/>
            </a:br>
            <a:endParaRPr/>
          </a:p>
        </p:txBody>
      </p:sp>
      <p:pic>
        <p:nvPicPr>
          <p:cNvPr id="152" name="Google Shape;152;p28"/>
          <p:cNvPicPr preferRelativeResize="0"/>
          <p:nvPr/>
        </p:nvPicPr>
        <p:blipFill>
          <a:blip r:embed="rId3">
            <a:alphaModFix/>
          </a:blip>
          <a:stretch>
            <a:fillRect/>
          </a:stretch>
        </p:blipFill>
        <p:spPr>
          <a:xfrm>
            <a:off x="731425" y="1114650"/>
            <a:ext cx="7681140" cy="9051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Framework</a:t>
            </a:r>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player system:</a:t>
            </a:r>
            <a:endParaRPr/>
          </a:p>
          <a:p>
            <a:pPr indent="-342900" lvl="1" marL="914400" rtl="0" algn="l">
              <a:spcBef>
                <a:spcPts val="0"/>
              </a:spcBef>
              <a:spcAft>
                <a:spcPts val="0"/>
              </a:spcAft>
              <a:buSzPts val="1800"/>
              <a:buChar char="○"/>
            </a:pPr>
            <a:r>
              <a:rPr lang="en" sz="1800"/>
              <a:t>Generator and Discriminator</a:t>
            </a:r>
            <a:endParaRPr sz="1800"/>
          </a:p>
          <a:p>
            <a:pPr indent="-342900" lvl="1" marL="914400" rtl="0" algn="l">
              <a:spcBef>
                <a:spcPts val="0"/>
              </a:spcBef>
              <a:spcAft>
                <a:spcPts val="0"/>
              </a:spcAft>
              <a:buSzPts val="1800"/>
              <a:buChar char="○"/>
            </a:pPr>
            <a:r>
              <a:rPr lang="en" sz="1800"/>
              <a:t>Both functions are differentiable wrt inputs and parameters</a:t>
            </a:r>
            <a:endParaRPr sz="1800"/>
          </a:p>
          <a:p>
            <a:pPr indent="-342900" lvl="0" marL="457200" rtl="0" algn="l">
              <a:spcBef>
                <a:spcPts val="0"/>
              </a:spcBef>
              <a:spcAft>
                <a:spcPts val="0"/>
              </a:spcAft>
              <a:buSzPts val="1800"/>
              <a:buChar char="●"/>
            </a:pPr>
            <a:r>
              <a:rPr lang="en"/>
              <a:t>Generator – creates samples that are intended to come from the training data</a:t>
            </a:r>
            <a:endParaRPr/>
          </a:p>
          <a:p>
            <a:pPr indent="-342900" lvl="1" marL="914400" rtl="0" algn="l">
              <a:spcBef>
                <a:spcPts val="0"/>
              </a:spcBef>
              <a:spcAft>
                <a:spcPts val="0"/>
              </a:spcAft>
              <a:buSzPts val="1800"/>
              <a:buChar char="○"/>
            </a:pPr>
            <a:r>
              <a:rPr lang="en" sz="1800"/>
              <a:t>Fools the discriminator</a:t>
            </a:r>
            <a:endParaRPr sz="1800"/>
          </a:p>
          <a:p>
            <a:pPr indent="-342900" lvl="0" marL="457200" rtl="0" algn="l">
              <a:spcBef>
                <a:spcPts val="0"/>
              </a:spcBef>
              <a:spcAft>
                <a:spcPts val="0"/>
              </a:spcAft>
              <a:buSzPts val="1800"/>
              <a:buChar char="●"/>
            </a:pPr>
            <a:r>
              <a:rPr lang="en"/>
              <a:t>Discriminator – examines samples to determine whether they are fake (0) or real (1)</a:t>
            </a:r>
            <a:endParaRPr/>
          </a:p>
          <a:p>
            <a:pPr indent="-342900" lvl="1" marL="914400" rtl="0" algn="l">
              <a:spcBef>
                <a:spcPts val="0"/>
              </a:spcBef>
              <a:spcAft>
                <a:spcPts val="0"/>
              </a:spcAft>
              <a:buSzPts val="1800"/>
              <a:buChar char="○"/>
            </a:pPr>
            <a:r>
              <a:rPr lang="en" sz="1800"/>
              <a:t>Trained using traditional supervised learning</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990100" y="199375"/>
            <a:ext cx="7304876" cy="4838700"/>
          </a:xfrm>
          <a:prstGeom prst="rect">
            <a:avLst/>
          </a:prstGeom>
          <a:noFill/>
          <a:ln>
            <a:noFill/>
          </a:ln>
        </p:spPr>
      </p:pic>
      <p:sp>
        <p:nvSpPr>
          <p:cNvPr id="164" name="Google Shape;164;p30"/>
          <p:cNvSpPr txBox="1"/>
          <p:nvPr/>
        </p:nvSpPr>
        <p:spPr>
          <a:xfrm>
            <a:off x="117425" y="199375"/>
            <a:ext cx="3710700" cy="8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GAN Concept</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Framework</a:t>
            </a:r>
            <a:endParaRPr/>
          </a:p>
        </p:txBody>
      </p:sp>
      <p:pic>
        <p:nvPicPr>
          <p:cNvPr id="170" name="Google Shape;170;p31"/>
          <p:cNvPicPr preferRelativeResize="0"/>
          <p:nvPr/>
        </p:nvPicPr>
        <p:blipFill>
          <a:blip r:embed="rId3">
            <a:alphaModFix/>
          </a:blip>
          <a:stretch>
            <a:fillRect/>
          </a:stretch>
        </p:blipFill>
        <p:spPr>
          <a:xfrm>
            <a:off x="1150900" y="1103000"/>
            <a:ext cx="7179593"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generative models?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Represent and manipulate high-dimensional probability distributions</a:t>
            </a:r>
            <a:endParaRPr/>
          </a:p>
          <a:p>
            <a:pPr indent="-342900" lvl="0" marL="457200" rtl="0" algn="l">
              <a:spcBef>
                <a:spcPts val="0"/>
              </a:spcBef>
              <a:spcAft>
                <a:spcPts val="0"/>
              </a:spcAft>
              <a:buSzPts val="1800"/>
              <a:buChar char="●"/>
            </a:pPr>
            <a:r>
              <a:rPr lang="en"/>
              <a:t>Can be incorporated in Reinforcement Learning</a:t>
            </a:r>
            <a:endParaRPr/>
          </a:p>
          <a:p>
            <a:pPr indent="-317500" lvl="1" marL="914400" rtl="0" algn="l">
              <a:spcBef>
                <a:spcPts val="0"/>
              </a:spcBef>
              <a:spcAft>
                <a:spcPts val="0"/>
              </a:spcAft>
              <a:buSzPts val="1400"/>
              <a:buChar char="○"/>
            </a:pPr>
            <a:r>
              <a:rPr lang="en"/>
              <a:t>In model-based RL, we can use GM to predict future rewards</a:t>
            </a:r>
            <a:endParaRPr/>
          </a:p>
          <a:p>
            <a:pPr indent="-342900" lvl="0" marL="457200" rtl="0" algn="l">
              <a:spcBef>
                <a:spcPts val="0"/>
              </a:spcBef>
              <a:spcAft>
                <a:spcPts val="0"/>
              </a:spcAft>
              <a:buSzPts val="1800"/>
              <a:buChar char="●"/>
            </a:pPr>
            <a:r>
              <a:rPr lang="en"/>
              <a:t>GM can be trained with missing data</a:t>
            </a:r>
            <a:endParaRPr/>
          </a:p>
          <a:p>
            <a:pPr indent="-317500" lvl="1" marL="914400" rtl="0" algn="l">
              <a:spcBef>
                <a:spcPts val="0"/>
              </a:spcBef>
              <a:spcAft>
                <a:spcPts val="0"/>
              </a:spcAft>
              <a:buSzPts val="1400"/>
              <a:buChar char="○"/>
            </a:pPr>
            <a:r>
              <a:rPr lang="en"/>
              <a:t>In semi-supervised learning, many training samples are unlabeled</a:t>
            </a:r>
            <a:endParaRPr/>
          </a:p>
          <a:p>
            <a:pPr indent="-342900" lvl="0" marL="457200" rtl="0" algn="l">
              <a:spcBef>
                <a:spcPts val="0"/>
              </a:spcBef>
              <a:spcAft>
                <a:spcPts val="0"/>
              </a:spcAft>
              <a:buSzPts val="1800"/>
              <a:buChar char="●"/>
            </a:pPr>
            <a:r>
              <a:rPr lang="en"/>
              <a:t>Generation of realistic samples</a:t>
            </a:r>
            <a:endParaRPr/>
          </a:p>
          <a:p>
            <a:pPr indent="-317500" lvl="1" marL="914400" rtl="0" algn="l">
              <a:spcBef>
                <a:spcPts val="0"/>
              </a:spcBef>
              <a:spcAft>
                <a:spcPts val="0"/>
              </a:spcAft>
              <a:buSzPts val="1400"/>
              <a:buChar char="○"/>
            </a:pPr>
            <a:r>
              <a:rPr lang="en"/>
              <a:t>Image super resolution</a:t>
            </a:r>
            <a:endParaRPr/>
          </a:p>
          <a:p>
            <a:pPr indent="-317500" lvl="1" marL="914400" rtl="0" algn="l">
              <a:spcBef>
                <a:spcPts val="0"/>
              </a:spcBef>
              <a:spcAft>
                <a:spcPts val="0"/>
              </a:spcAft>
              <a:buSzPts val="1400"/>
              <a:buChar char="○"/>
            </a:pPr>
            <a:r>
              <a:rPr lang="en"/>
              <a:t>Art work synthesis</a:t>
            </a:r>
            <a:endParaRPr/>
          </a:p>
          <a:p>
            <a:pPr indent="-317500" lvl="1" marL="914400" rtl="0" algn="l">
              <a:spcBef>
                <a:spcPts val="0"/>
              </a:spcBef>
              <a:spcAft>
                <a:spcPts val="0"/>
              </a:spcAft>
              <a:buSzPts val="1400"/>
              <a:buChar char="○"/>
            </a:pPr>
            <a:r>
              <a:rPr lang="en"/>
              <a:t>Image to image translation</a:t>
            </a:r>
            <a:endParaRPr/>
          </a:p>
          <a:p>
            <a:pPr indent="-317500" lvl="1" marL="914400" rtl="0" algn="l">
              <a:spcBef>
                <a:spcPts val="0"/>
              </a:spcBef>
              <a:spcAft>
                <a:spcPts val="0"/>
              </a:spcAft>
              <a:buSzPts val="1400"/>
              <a:buChar char="○"/>
            </a:pPr>
            <a:r>
              <a:rPr lang="en"/>
              <a:t>Cross-domain transfer</a:t>
            </a:r>
            <a:endParaRPr/>
          </a:p>
          <a:p>
            <a:pPr indent="-317500" lvl="1" marL="914400" rtl="0" algn="l">
              <a:spcBef>
                <a:spcPts val="0"/>
              </a:spcBef>
              <a:spcAft>
                <a:spcPts val="0"/>
              </a:spcAft>
              <a:buSzPts val="1400"/>
              <a:buChar char="○"/>
            </a:pPr>
            <a:r>
              <a:rPr lang="en"/>
              <a:t>Inpainting</a:t>
            </a:r>
            <a:br>
              <a:rPr lang="en"/>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a:t>
            </a:r>
            <a:endParaRPr/>
          </a:p>
        </p:txBody>
      </p:sp>
      <p:pic>
        <p:nvPicPr>
          <p:cNvPr id="176" name="Google Shape;176;p32"/>
          <p:cNvPicPr preferRelativeResize="0"/>
          <p:nvPr/>
        </p:nvPicPr>
        <p:blipFill>
          <a:blip r:embed="rId3">
            <a:alphaModFix/>
          </a:blip>
          <a:stretch>
            <a:fillRect/>
          </a:stretch>
        </p:blipFill>
        <p:spPr>
          <a:xfrm>
            <a:off x="311700" y="1677024"/>
            <a:ext cx="8520599" cy="974921"/>
          </a:xfrm>
          <a:prstGeom prst="rect">
            <a:avLst/>
          </a:prstGeom>
          <a:noFill/>
          <a:ln>
            <a:noFill/>
          </a:ln>
        </p:spPr>
      </p:pic>
      <p:pic>
        <p:nvPicPr>
          <p:cNvPr id="177" name="Google Shape;177;p32"/>
          <p:cNvPicPr preferRelativeResize="0"/>
          <p:nvPr/>
        </p:nvPicPr>
        <p:blipFill>
          <a:blip r:embed="rId4">
            <a:alphaModFix/>
          </a:blip>
          <a:stretch>
            <a:fillRect/>
          </a:stretch>
        </p:blipFill>
        <p:spPr>
          <a:xfrm>
            <a:off x="344475" y="3657251"/>
            <a:ext cx="5096526" cy="861550"/>
          </a:xfrm>
          <a:prstGeom prst="rect">
            <a:avLst/>
          </a:prstGeom>
          <a:noFill/>
          <a:ln>
            <a:noFill/>
          </a:ln>
        </p:spPr>
      </p:pic>
      <p:sp>
        <p:nvSpPr>
          <p:cNvPr id="178" name="Google Shape;178;p32"/>
          <p:cNvSpPr txBox="1"/>
          <p:nvPr/>
        </p:nvSpPr>
        <p:spPr>
          <a:xfrm>
            <a:off x="344475" y="1417000"/>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Discriminator:</a:t>
            </a:r>
            <a:endParaRPr sz="1800"/>
          </a:p>
        </p:txBody>
      </p:sp>
      <p:sp>
        <p:nvSpPr>
          <p:cNvPr id="179" name="Google Shape;179;p32"/>
          <p:cNvSpPr txBox="1"/>
          <p:nvPr/>
        </p:nvSpPr>
        <p:spPr>
          <a:xfrm>
            <a:off x="407075" y="3311250"/>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Generator:</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 - In English</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Discriminator:</a:t>
            </a:r>
            <a:endParaRPr>
              <a:solidFill>
                <a:srgbClr val="000000"/>
              </a:solidFill>
            </a:endParaRPr>
          </a:p>
          <a:p>
            <a:pPr indent="0" lvl="0" marL="0" rtl="0" algn="l">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a:t>Learn to identify real (1)  from fake (0)</a:t>
            </a:r>
            <a:endParaRPr/>
          </a:p>
          <a:p>
            <a:pPr indent="0" lvl="0" marL="0" rtl="0" algn="l">
              <a:spcBef>
                <a:spcPts val="1600"/>
              </a:spcBef>
              <a:spcAft>
                <a:spcPts val="0"/>
              </a:spcAft>
              <a:buNone/>
            </a:pPr>
            <a:r>
              <a:rPr lang="en">
                <a:solidFill>
                  <a:srgbClr val="000000"/>
                </a:solidFill>
              </a:rPr>
              <a:t>Generator:</a:t>
            </a:r>
            <a:endParaRPr>
              <a:solidFill>
                <a:srgbClr val="000000"/>
              </a:solidFill>
            </a:endParaRPr>
          </a:p>
          <a:p>
            <a:pPr indent="0" lvl="0" marL="0" rtl="0" algn="l">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Learn to fool the discriminator by pretending to be real (1)</a:t>
            </a:r>
            <a:endParaRPr/>
          </a:p>
        </p:txBody>
      </p:sp>
      <p:pic>
        <p:nvPicPr>
          <p:cNvPr id="186" name="Google Shape;186;p33"/>
          <p:cNvPicPr preferRelativeResize="0"/>
          <p:nvPr/>
        </p:nvPicPr>
        <p:blipFill>
          <a:blip r:embed="rId3">
            <a:alphaModFix/>
          </a:blip>
          <a:stretch>
            <a:fillRect/>
          </a:stretch>
        </p:blipFill>
        <p:spPr>
          <a:xfrm>
            <a:off x="1236925" y="1504800"/>
            <a:ext cx="7219574" cy="826050"/>
          </a:xfrm>
          <a:prstGeom prst="rect">
            <a:avLst/>
          </a:prstGeom>
          <a:noFill/>
          <a:ln>
            <a:noFill/>
          </a:ln>
        </p:spPr>
      </p:pic>
      <p:cxnSp>
        <p:nvCxnSpPr>
          <p:cNvPr id="187" name="Google Shape;187;p33"/>
          <p:cNvCxnSpPr/>
          <p:nvPr/>
        </p:nvCxnSpPr>
        <p:spPr>
          <a:xfrm rot="-5400000">
            <a:off x="4865575" y="2258675"/>
            <a:ext cx="594900" cy="4305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188" name="Google Shape;188;p33"/>
          <p:cNvCxnSpPr/>
          <p:nvPr/>
        </p:nvCxnSpPr>
        <p:spPr>
          <a:xfrm flipH="1" rot="10800000">
            <a:off x="5926375" y="2129450"/>
            <a:ext cx="1479600" cy="657600"/>
          </a:xfrm>
          <a:prstGeom prst="curvedConnector3">
            <a:avLst>
              <a:gd fmla="val 50000" name="adj1"/>
            </a:avLst>
          </a:prstGeom>
          <a:noFill/>
          <a:ln cap="flat" cmpd="sng" w="19050">
            <a:solidFill>
              <a:schemeClr val="dk2"/>
            </a:solidFill>
            <a:prstDash val="solid"/>
            <a:round/>
            <a:headEnd len="med" w="med" type="none"/>
            <a:tailEnd len="med" w="med" type="triangle"/>
          </a:ln>
        </p:spPr>
      </p:cxnSp>
      <p:pic>
        <p:nvPicPr>
          <p:cNvPr id="189" name="Google Shape;189;p33"/>
          <p:cNvPicPr preferRelativeResize="0"/>
          <p:nvPr/>
        </p:nvPicPr>
        <p:blipFill>
          <a:blip r:embed="rId4">
            <a:alphaModFix/>
          </a:blip>
          <a:stretch>
            <a:fillRect/>
          </a:stretch>
        </p:blipFill>
        <p:spPr>
          <a:xfrm>
            <a:off x="2215550" y="3492851"/>
            <a:ext cx="5096526" cy="861550"/>
          </a:xfrm>
          <a:prstGeom prst="rect">
            <a:avLst/>
          </a:prstGeom>
          <a:noFill/>
          <a:ln>
            <a:noFill/>
          </a:ln>
        </p:spPr>
      </p:pic>
      <p:cxnSp>
        <p:nvCxnSpPr>
          <p:cNvPr id="190" name="Google Shape;190;p33"/>
          <p:cNvCxnSpPr/>
          <p:nvPr/>
        </p:nvCxnSpPr>
        <p:spPr>
          <a:xfrm rot="10800000">
            <a:off x="6200400" y="4141550"/>
            <a:ext cx="847800" cy="6915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Training </a:t>
            </a:r>
            <a:endParaRPr/>
          </a:p>
        </p:txBody>
      </p:sp>
      <p:pic>
        <p:nvPicPr>
          <p:cNvPr id="196" name="Google Shape;196;p34"/>
          <p:cNvPicPr preferRelativeResize="0"/>
          <p:nvPr/>
        </p:nvPicPr>
        <p:blipFill>
          <a:blip r:embed="rId3">
            <a:alphaModFix/>
          </a:blip>
          <a:stretch>
            <a:fillRect/>
          </a:stretch>
        </p:blipFill>
        <p:spPr>
          <a:xfrm>
            <a:off x="605500" y="1128175"/>
            <a:ext cx="7633065" cy="382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Training [Goodfellow 2016]</a:t>
            </a:r>
            <a:endParaRPr/>
          </a:p>
        </p:txBody>
      </p:sp>
      <p:pic>
        <p:nvPicPr>
          <p:cNvPr id="202" name="Google Shape;202;p35"/>
          <p:cNvPicPr preferRelativeResize="0"/>
          <p:nvPr/>
        </p:nvPicPr>
        <p:blipFill>
          <a:blip r:embed="rId3">
            <a:alphaModFix/>
          </a:blip>
          <a:stretch>
            <a:fillRect/>
          </a:stretch>
        </p:blipFill>
        <p:spPr>
          <a:xfrm>
            <a:off x="1460007" y="1017725"/>
            <a:ext cx="5542042" cy="3991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Discriminator Training</a:t>
            </a:r>
            <a:endParaRPr/>
          </a:p>
        </p:txBody>
      </p:sp>
      <p:pic>
        <p:nvPicPr>
          <p:cNvPr id="208" name="Google Shape;208;p36"/>
          <p:cNvPicPr preferRelativeResize="0"/>
          <p:nvPr/>
        </p:nvPicPr>
        <p:blipFill>
          <a:blip r:embed="rId3">
            <a:alphaModFix/>
          </a:blip>
          <a:stretch>
            <a:fillRect/>
          </a:stretch>
        </p:blipFill>
        <p:spPr>
          <a:xfrm>
            <a:off x="1383300" y="1096875"/>
            <a:ext cx="7065287"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Generator Training</a:t>
            </a:r>
            <a:endParaRPr/>
          </a:p>
        </p:txBody>
      </p:sp>
      <p:pic>
        <p:nvPicPr>
          <p:cNvPr id="214" name="Google Shape;214;p37"/>
          <p:cNvPicPr preferRelativeResize="0"/>
          <p:nvPr/>
        </p:nvPicPr>
        <p:blipFill>
          <a:blip r:embed="rId3">
            <a:alphaModFix/>
          </a:blip>
          <a:stretch>
            <a:fillRect/>
          </a:stretch>
        </p:blipFill>
        <p:spPr>
          <a:xfrm>
            <a:off x="1515225" y="1017725"/>
            <a:ext cx="7107482"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2599800" cy="40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a:t>
            </a:r>
            <a:r>
              <a:rPr lang="en"/>
              <a:t>[Radford 2016] </a:t>
            </a:r>
            <a:r>
              <a:rPr lang="en"/>
              <a:t>in Keras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t>DCGAN is a GAN implementation using Deep CNN</a:t>
            </a:r>
            <a:endParaRPr sz="2400"/>
          </a:p>
          <a:p>
            <a:pPr indent="0" lvl="0" marL="0" rtl="0" algn="l">
              <a:spcBef>
                <a:spcPts val="0"/>
              </a:spcBef>
              <a:spcAft>
                <a:spcPts val="0"/>
              </a:spcAft>
              <a:buNone/>
            </a:pPr>
            <a:r>
              <a:t/>
            </a:r>
            <a:endParaRPr/>
          </a:p>
        </p:txBody>
      </p:sp>
      <p:pic>
        <p:nvPicPr>
          <p:cNvPr id="220" name="Google Shape;220;p38"/>
          <p:cNvPicPr preferRelativeResize="0"/>
          <p:nvPr/>
        </p:nvPicPr>
        <p:blipFill>
          <a:blip r:embed="rId3">
            <a:alphaModFix/>
          </a:blip>
          <a:stretch>
            <a:fillRect/>
          </a:stretch>
        </p:blipFill>
        <p:spPr>
          <a:xfrm>
            <a:off x="3063900" y="152400"/>
            <a:ext cx="5893362"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293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Outputs</a:t>
            </a:r>
            <a:endParaRPr/>
          </a:p>
        </p:txBody>
      </p:sp>
      <p:pic>
        <p:nvPicPr>
          <p:cNvPr id="226" name="Google Shape;226;p39"/>
          <p:cNvPicPr preferRelativeResize="0"/>
          <p:nvPr/>
        </p:nvPicPr>
        <p:blipFill>
          <a:blip r:embed="rId3">
            <a:alphaModFix/>
          </a:blip>
          <a:stretch>
            <a:fillRect/>
          </a:stretch>
        </p:blipFill>
        <p:spPr>
          <a:xfrm>
            <a:off x="2434675" y="1136575"/>
            <a:ext cx="3746825" cy="3746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 [Mirza and Osindero 2014]</a:t>
            </a:r>
            <a:endParaRPr/>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GAN has no control on which digits to generate from noise</a:t>
            </a:r>
            <a:endParaRPr/>
          </a:p>
          <a:p>
            <a:pPr indent="-342900" lvl="0" marL="457200" rtl="0" algn="l">
              <a:spcBef>
                <a:spcPts val="0"/>
              </a:spcBef>
              <a:spcAft>
                <a:spcPts val="0"/>
              </a:spcAft>
              <a:buSzPts val="1800"/>
              <a:buChar char="●"/>
            </a:pPr>
            <a:r>
              <a:rPr lang="en"/>
              <a:t>CGAN - a variation of GAN that imposes a constraint (eg which digit) to control the attribute of the generator output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Loss Functions</a:t>
            </a:r>
            <a:endParaRPr/>
          </a:p>
        </p:txBody>
      </p:sp>
      <p:sp>
        <p:nvSpPr>
          <p:cNvPr id="238" name="Google Shape;23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Discriminator: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Generator:</a:t>
            </a:r>
            <a:endParaRPr/>
          </a:p>
        </p:txBody>
      </p:sp>
      <p:pic>
        <p:nvPicPr>
          <p:cNvPr id="239" name="Google Shape;239;p41"/>
          <p:cNvPicPr preferRelativeResize="0"/>
          <p:nvPr/>
        </p:nvPicPr>
        <p:blipFill>
          <a:blip r:embed="rId3">
            <a:alphaModFix/>
          </a:blip>
          <a:stretch>
            <a:fillRect/>
          </a:stretch>
        </p:blipFill>
        <p:spPr>
          <a:xfrm>
            <a:off x="361750" y="1607350"/>
            <a:ext cx="8742176" cy="1033775"/>
          </a:xfrm>
          <a:prstGeom prst="rect">
            <a:avLst/>
          </a:prstGeom>
          <a:noFill/>
          <a:ln>
            <a:noFill/>
          </a:ln>
        </p:spPr>
      </p:pic>
      <p:pic>
        <p:nvPicPr>
          <p:cNvPr id="240" name="Google Shape;240;p41"/>
          <p:cNvPicPr preferRelativeResize="0"/>
          <p:nvPr/>
        </p:nvPicPr>
        <p:blipFill>
          <a:blip r:embed="rId4">
            <a:alphaModFix/>
          </a:blip>
          <a:stretch>
            <a:fillRect/>
          </a:stretch>
        </p:blipFill>
        <p:spPr>
          <a:xfrm>
            <a:off x="1929388" y="3589600"/>
            <a:ext cx="5285225" cy="811275"/>
          </a:xfrm>
          <a:prstGeom prst="rect">
            <a:avLst/>
          </a:prstGeom>
          <a:noFill/>
          <a:ln>
            <a:noFill/>
          </a:ln>
        </p:spPr>
      </p:pic>
      <p:sp>
        <p:nvSpPr>
          <p:cNvPr id="241" name="Google Shape;241;p41"/>
          <p:cNvSpPr txBox="1"/>
          <p:nvPr/>
        </p:nvSpPr>
        <p:spPr>
          <a:xfrm>
            <a:off x="2248700" y="2760550"/>
            <a:ext cx="6108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to identify real (1) given condition </a:t>
            </a:r>
            <a:r>
              <a:rPr b="1" i="1" lang="en"/>
              <a:t>y</a:t>
            </a:r>
            <a:r>
              <a:rPr lang="en"/>
              <a:t> from fake (0) given condition </a:t>
            </a:r>
            <a:r>
              <a:rPr b="1" i="1" lang="en"/>
              <a:t>y</a:t>
            </a:r>
            <a:endParaRPr b="1" i="1"/>
          </a:p>
        </p:txBody>
      </p:sp>
      <p:cxnSp>
        <p:nvCxnSpPr>
          <p:cNvPr id="242" name="Google Shape;242;p41"/>
          <p:cNvCxnSpPr/>
          <p:nvPr/>
        </p:nvCxnSpPr>
        <p:spPr>
          <a:xfrm flipH="1" rot="10800000">
            <a:off x="4170175" y="2357875"/>
            <a:ext cx="813900" cy="4698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243" name="Google Shape;243;p41"/>
          <p:cNvCxnSpPr/>
          <p:nvPr/>
        </p:nvCxnSpPr>
        <p:spPr>
          <a:xfrm flipH="1" rot="10800000">
            <a:off x="6343375" y="2366250"/>
            <a:ext cx="1342500" cy="4698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244" name="Google Shape;244;p41"/>
          <p:cNvSpPr txBox="1"/>
          <p:nvPr/>
        </p:nvSpPr>
        <p:spPr>
          <a:xfrm>
            <a:off x="1929400" y="4572925"/>
            <a:ext cx="61425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to fool the discriminator by pretending to be real (1) given condition </a:t>
            </a:r>
            <a:r>
              <a:rPr b="1" i="1" lang="en"/>
              <a:t>y</a:t>
            </a:r>
            <a:endParaRPr b="1" i="1"/>
          </a:p>
        </p:txBody>
      </p:sp>
      <p:cxnSp>
        <p:nvCxnSpPr>
          <p:cNvPr id="245" name="Google Shape;245;p41"/>
          <p:cNvCxnSpPr/>
          <p:nvPr/>
        </p:nvCxnSpPr>
        <p:spPr>
          <a:xfrm rot="-5400000">
            <a:off x="6196450" y="4308600"/>
            <a:ext cx="369300" cy="2265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Models Landscape</a:t>
            </a:r>
            <a:endParaRPr/>
          </a:p>
        </p:txBody>
      </p:sp>
      <p:sp>
        <p:nvSpPr>
          <p:cNvPr id="67" name="Google Shape;67;p15"/>
          <p:cNvSpPr/>
          <p:nvPr/>
        </p:nvSpPr>
        <p:spPr>
          <a:xfrm>
            <a:off x="432775" y="3408175"/>
            <a:ext cx="8169900" cy="626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Generative Models</a:t>
            </a:r>
            <a:endParaRPr sz="2400"/>
          </a:p>
        </p:txBody>
      </p:sp>
      <p:sp>
        <p:nvSpPr>
          <p:cNvPr id="68" name="Google Shape;68;p15"/>
          <p:cNvSpPr/>
          <p:nvPr/>
        </p:nvSpPr>
        <p:spPr>
          <a:xfrm>
            <a:off x="432775" y="1716600"/>
            <a:ext cx="1543800" cy="1190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GAN</a:t>
            </a:r>
            <a:endParaRPr sz="2400"/>
          </a:p>
        </p:txBody>
      </p:sp>
      <p:sp>
        <p:nvSpPr>
          <p:cNvPr id="69" name="Google Shape;69;p15"/>
          <p:cNvSpPr/>
          <p:nvPr/>
        </p:nvSpPr>
        <p:spPr>
          <a:xfrm>
            <a:off x="2383075" y="1716600"/>
            <a:ext cx="2935800" cy="122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VAE: Variational AutoEncoders</a:t>
            </a:r>
            <a:endParaRPr sz="2400"/>
          </a:p>
        </p:txBody>
      </p:sp>
      <p:sp>
        <p:nvSpPr>
          <p:cNvPr id="70" name="Google Shape;70;p15"/>
          <p:cNvSpPr/>
          <p:nvPr/>
        </p:nvSpPr>
        <p:spPr>
          <a:xfrm>
            <a:off x="5667000" y="1716600"/>
            <a:ext cx="2935800" cy="122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Autoregressive Models (PixelRNN, PixelCNN)</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Discriminator Training</a:t>
            </a:r>
            <a:endParaRPr/>
          </a:p>
        </p:txBody>
      </p:sp>
      <p:pic>
        <p:nvPicPr>
          <p:cNvPr id="251" name="Google Shape;251;p42"/>
          <p:cNvPicPr preferRelativeResize="0"/>
          <p:nvPr/>
        </p:nvPicPr>
        <p:blipFill>
          <a:blip r:embed="rId3">
            <a:alphaModFix/>
          </a:blip>
          <a:stretch>
            <a:fillRect/>
          </a:stretch>
        </p:blipFill>
        <p:spPr>
          <a:xfrm>
            <a:off x="1163525" y="1089550"/>
            <a:ext cx="7107482"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Generator Training</a:t>
            </a:r>
            <a:endParaRPr/>
          </a:p>
        </p:txBody>
      </p:sp>
      <p:pic>
        <p:nvPicPr>
          <p:cNvPr id="257" name="Google Shape;257;p43"/>
          <p:cNvPicPr preferRelativeResize="0"/>
          <p:nvPr/>
        </p:nvPicPr>
        <p:blipFill>
          <a:blip r:embed="rId3">
            <a:alphaModFix/>
          </a:blip>
          <a:stretch>
            <a:fillRect/>
          </a:stretch>
        </p:blipFill>
        <p:spPr>
          <a:xfrm>
            <a:off x="841125" y="1067550"/>
            <a:ext cx="7107482"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in Keras</a:t>
            </a:r>
            <a:endParaRPr/>
          </a:p>
        </p:txBody>
      </p:sp>
      <p:sp>
        <p:nvSpPr>
          <p:cNvPr id="263" name="Google Shape;263;p44"/>
          <p:cNvSpPr txBox="1"/>
          <p:nvPr>
            <p:ph idx="1" type="body"/>
          </p:nvPr>
        </p:nvSpPr>
        <p:spPr>
          <a:xfrm>
            <a:off x="311700" y="1152475"/>
            <a:ext cx="3036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4" name="Google Shape;264;p44"/>
          <p:cNvPicPr preferRelativeResize="0"/>
          <p:nvPr/>
        </p:nvPicPr>
        <p:blipFill>
          <a:blip r:embed="rId3">
            <a:alphaModFix/>
          </a:blip>
          <a:stretch>
            <a:fillRect/>
          </a:stretch>
        </p:blipFill>
        <p:spPr>
          <a:xfrm>
            <a:off x="3611775" y="131100"/>
            <a:ext cx="4777776" cy="4881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outputs conditioned to generate digits 0 to 9</a:t>
            </a:r>
            <a:endParaRPr/>
          </a:p>
        </p:txBody>
      </p:sp>
      <p:pic>
        <p:nvPicPr>
          <p:cNvPr id="270" name="Google Shape;270;p45"/>
          <p:cNvPicPr preferRelativeResize="0"/>
          <p:nvPr/>
        </p:nvPicPr>
        <p:blipFill>
          <a:blip r:embed="rId3">
            <a:alphaModFix/>
          </a:blip>
          <a:stretch>
            <a:fillRect/>
          </a:stretch>
        </p:blipFill>
        <p:spPr>
          <a:xfrm>
            <a:off x="2610850" y="1186900"/>
            <a:ext cx="3472375" cy="3472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76" name="Google Shape;27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Goodfellow, Ian. "NIPS 2016 tutorial: Generative adversarial networks." arXiv preprint arXiv:1701.00160 (2016).</a:t>
            </a:r>
            <a:endParaRPr/>
          </a:p>
          <a:p>
            <a:pPr indent="0" lvl="0" marL="0" rtl="0" algn="l">
              <a:spcBef>
                <a:spcPts val="1600"/>
              </a:spcBef>
              <a:spcAft>
                <a:spcPts val="0"/>
              </a:spcAft>
              <a:buClr>
                <a:schemeClr val="dk1"/>
              </a:buClr>
              <a:buSzPts val="1100"/>
              <a:buFont typeface="Arial"/>
              <a:buNone/>
            </a:pPr>
            <a:r>
              <a:rPr lang="en"/>
              <a:t>Advanced Deep Learning with Keras by Rowel Atienza : </a:t>
            </a:r>
            <a:r>
              <a:rPr lang="en" u="sng">
                <a:solidFill>
                  <a:schemeClr val="accent5"/>
                </a:solidFill>
                <a:hlinkClick r:id="rId3"/>
              </a:rPr>
              <a:t>http://a.co/d/e55mrQc</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0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Super Resolution (SRGAN) [Ledig et al 2017]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 name="Google Shape;77;p16"/>
          <p:cNvPicPr preferRelativeResize="0"/>
          <p:nvPr/>
        </p:nvPicPr>
        <p:blipFill>
          <a:blip r:embed="rId3">
            <a:alphaModFix/>
          </a:blip>
          <a:stretch>
            <a:fillRect/>
          </a:stretch>
        </p:blipFill>
        <p:spPr>
          <a:xfrm>
            <a:off x="0" y="860099"/>
            <a:ext cx="9143999" cy="42834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46700" y="166450"/>
            <a:ext cx="22569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ProGANSR</a:t>
            </a:r>
            <a:endParaRPr/>
          </a:p>
          <a:p>
            <a:pPr indent="0" lvl="0" marL="0" rtl="0" algn="l">
              <a:spcBef>
                <a:spcPts val="0"/>
              </a:spcBef>
              <a:spcAft>
                <a:spcPts val="0"/>
              </a:spcAft>
              <a:buNone/>
            </a:pPr>
            <a:r>
              <a:rPr lang="en"/>
              <a:t>[Wang et al 2018]</a:t>
            </a:r>
            <a:endParaRPr/>
          </a:p>
        </p:txBody>
      </p:sp>
      <p:pic>
        <p:nvPicPr>
          <p:cNvPr descr="The paper &quot;A Fully Progressive Approach to Single-Image Super-Resolution&quot; is available here:&#10;http://igl.ethz.ch/projects/prosr/&#10;&#10;A-Man's Caustic scene: http://www.luxrender.net/forum/gallery2.php?g2_itemId=27260&#10;&#10;Corresponding paper with Vlad Miller's spheres scene:&#10;https://users.cg.tuwien.ac.at/zsolnai/gfx/adaptive_metropolis/&#10;&#10;Pick up cool perks on our Patreon page: https://www.patreon.com/TwoMinutePapers&#10;&#10;We would like to thank our generous Patreon supporters who make Two Minute Papers possible:&#10;313V, Andrew Melnychuk, Angelos Evripiotis, Brian Gilman, Christian Ahlin, Christoph Jadanowski, Dennis Abts, Emmanuel, Eric Haddad, Eric Martel, Esa Turkulainen, Evan Breznyik, Geronimo Moralez, Kjartan Olason, Lorin Atzberger, Marten Rauschenberg, Michael Albrecht, Michael Jensen, Milan Lajtoš, Morten Punnerud Engelstad, Nader Shakerin, Owen Skarpness, Raul Araújo da Silva, Rob Rowe, Robin Graham, Ryan Monsurate, Shawn Azman, Steef, Steve Messina, Sunil Kim, Thomas Krcmar, Torsten Reil, Zach Boldyga.&#10;https://www.patreon.com/TwoMinutePapers&#10;&#10;Two Minute Papers Merch:&#10;US: http://twominutepapers.com/&#10;EU/Worldwide: https://shop.spreadshirt.net/TwoMinutePapers/&#10;&#10;Thumbnail background image credit: https://pixabay.com/photo-1822544/&#10;Splash screen/thumbnail design: Felícia Fehér - http://felicia.hu&#10;&#10;Károly Zsolnai-Fehér's links:&#10;Facebook: https://www.facebook.com/TwoMinutePapers/&#10;Twitter: https://twitter.com/karoly_zsolnai&#10;Web: https://cg.tuwien.ac.at/~zsolnai/" id="83" name="Google Shape;83;p17" title="This AI Performs Super Resolution in Less Than a Second">
            <a:hlinkClick r:id="rId3"/>
          </p:cNvPr>
          <p:cNvPicPr preferRelativeResize="0"/>
          <p:nvPr/>
        </p:nvPicPr>
        <p:blipFill>
          <a:blip r:embed="rId4">
            <a:alphaModFix/>
          </a:blip>
          <a:stretch>
            <a:fillRect/>
          </a:stretch>
        </p:blipFill>
        <p:spPr>
          <a:xfrm>
            <a:off x="2516925" y="166450"/>
            <a:ext cx="6520050" cy="489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256900" y="131875"/>
            <a:ext cx="8520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to Image Pix2Pix [Isola et al 2016]</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0" y="1662670"/>
            <a:ext cx="9144001" cy="33682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555600"/>
            <a:ext cx="3461700" cy="14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Cross-domain transfer</a:t>
            </a:r>
            <a:br>
              <a:rPr lang="en"/>
            </a:br>
            <a:r>
              <a:rPr lang="en"/>
              <a:t>(DiscoGAN) </a:t>
            </a:r>
            <a:endParaRPr/>
          </a:p>
          <a:p>
            <a:pPr indent="0" lvl="0" marL="0" rtl="0" algn="l">
              <a:spcBef>
                <a:spcPts val="0"/>
              </a:spcBef>
              <a:spcAft>
                <a:spcPts val="0"/>
              </a:spcAft>
              <a:buNone/>
            </a:pPr>
            <a:r>
              <a:rPr lang="en"/>
              <a:t>[Kim et al 2017]</a:t>
            </a:r>
            <a:endParaRPr/>
          </a:p>
        </p:txBody>
      </p:sp>
      <p:pic>
        <p:nvPicPr>
          <p:cNvPr id="96" name="Google Shape;96;p19"/>
          <p:cNvPicPr preferRelativeResize="0"/>
          <p:nvPr/>
        </p:nvPicPr>
        <p:blipFill>
          <a:blip r:embed="rId3">
            <a:alphaModFix/>
          </a:blip>
          <a:stretch>
            <a:fillRect/>
          </a:stretch>
        </p:blipFill>
        <p:spPr>
          <a:xfrm>
            <a:off x="4759550" y="105425"/>
            <a:ext cx="3770029"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47725" y="445025"/>
            <a:ext cx="2099400" cy="22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CycleGAN Zhu et al 2017</a:t>
            </a:r>
            <a:endParaRPr/>
          </a:p>
        </p:txBody>
      </p:sp>
      <p:pic>
        <p:nvPicPr>
          <p:cNvPr descr="Our Patreon page is available here. Thanks so much for your generous support!&#10;https://www.patreon.com/TwoMinutePapers&#10;&#10;The paper &quot;Unpaired Image-to-Image Translation using Cycle-Consistent Adversarial Networks&quot; and its source code is available here:&#10;https://junyanz.github.io/CycleGAN/&#10;&#10;Our earlier episodes on regularization:&#10;https://www.youtube.com/watch?v=6aF9sJrzxaM&#10;https://www.youtube.com/watch?v=HTUxsrO-P_8&#10;&#10;Two Minute Papers Merch:&#10;US: http://twominutepapers.com/&#10;EU/Worldwide: https://shop.spreadshirt.net/TwoMinutePapers/&#10;&#10;WE WOULD LIKE TO THANK OUR GENEROUS PATREON SUPPORTERS WHO MAKE TWO MINUTE PAPERS POSSIBLE:&#10;Andrew Melnychuk, Christian Lawson, Daniel John Benton, Dave Rushton-Smith, Dennis Abts, e, Esa Turkulainen, Michael Albrecht, Sunil Kim, VR Wizard.&#10;https://www.patreon.com/TwoMinutePapers&#10;&#10;Music: Antarctica by Audionautix is licensed under a Creative Commons Attribution license (https://creativecommons.org/licenses/by/4.0/)&#10;Artist: http://audionautix.com/ &#10;&#10;Thumbnail background image credit: https://pixabay.com/photo-2042765/&#10;Splash screen/thumbnail design: Felícia Fehér - http://felicia.hu&#10;&#10;Károly Zsolnai-Fehér's links:&#10;Facebook → https://www.facebook.com/TwoMinutePapers/&#10;Twitter → https://twitter.com/karoly_zsolnai&#10;Web → https://cg.tuwien.ac.at/~zsolnai/" id="102" name="Google Shape;102;p20" title="AI Learns to Synthesize Pictures of Animals | Two Minute Papers #152">
            <a:hlinkClick r:id="rId3"/>
          </p:cNvPr>
          <p:cNvPicPr preferRelativeResize="0"/>
          <p:nvPr/>
        </p:nvPicPr>
        <p:blipFill>
          <a:blip r:embed="rId4">
            <a:alphaModFix/>
          </a:blip>
          <a:stretch>
            <a:fillRect/>
          </a:stretch>
        </p:blipFill>
        <p:spPr>
          <a:xfrm>
            <a:off x="2249175" y="77275"/>
            <a:ext cx="6651900" cy="498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61325" y="445025"/>
            <a:ext cx="2215200" cy="26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Progressive Growing of GANs [Karras et al 2018]</a:t>
            </a:r>
            <a:endParaRPr/>
          </a:p>
        </p:txBody>
      </p:sp>
      <p:pic>
        <p:nvPicPr>
          <p:cNvPr descr="Final result video of our paper, published at ICLR 2018. We strongly recommend viewing at maximum quality (1080p @ 60).&#10;&#10;Authors:&#10;Tero Karras (NVIDIA)&#10;Timo Aila (NVIDIA)&#10;Samuli Laine (NVIDIA)&#10;Jaakko Lehtinen (NVIDIA and Aalto University)&#10;&#10;Links:&#10;http://arxiv.org/abs/1710.10196&#10;https://github.com/tkarras/progressive_growing_of_gans&#10;&#10;Abstract:&#10;We describe a new training methodology for generative adversarial networks. The key idea is to grow both the generator and discriminator progressively: starting from a low resolution, we add new layers that model increasingly fine details as training progresses. This both speeds the training up and greatly stabilizes it, allowing us to produce images of unprecedented quality, e.g., CelebA images at 1024². We also propose a simple way to increase the variation in generated images, and achieve a record inception score of 8.80 in unsupervised CIFAR10. Additionally, we describe several implementation details that are important for discouraging unhealthy competition between the generator and discriminator. Finally, we suggest a new metric for evaluating GAN results, both in terms of image quality and variation. As an additional contribution, we construct a higher-quality version of the CelebA dataset." id="108" name="Google Shape;108;p21" title="Progressive Growing of GANs for Improved Quality, Stability, and Variation">
            <a:hlinkClick r:id="rId3"/>
          </p:cNvPr>
          <p:cNvPicPr preferRelativeResize="0"/>
          <p:nvPr/>
        </p:nvPicPr>
        <p:blipFill>
          <a:blip r:embed="rId4">
            <a:alphaModFix/>
          </a:blip>
          <a:stretch>
            <a:fillRect/>
          </a:stretch>
        </p:blipFill>
        <p:spPr>
          <a:xfrm>
            <a:off x="2355025" y="86713"/>
            <a:ext cx="6626758" cy="497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